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nton" charset="1" panose="00000500000000000000"/>
      <p:regular r:id="rId17"/>
    </p:embeddedFont>
    <p:embeddedFont>
      <p:font typeface="League Spartan" charset="1" panose="00000800000000000000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Poppins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28.gif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linkedin.com/in/ziad-ghoraba-developer/" TargetMode="External" Type="http://schemas.openxmlformats.org/officeDocument/2006/relationships/hyperlink"/><Relationship Id="rId11" Target="https://www.linkedin.com/in/ziad-ghoraba-developer/" TargetMode="External" Type="http://schemas.openxmlformats.org/officeDocument/2006/relationships/hyperlink"/><Relationship Id="rId12" Target="https://github.com/Ziad-Ghoraba" TargetMode="External" Type="http://schemas.openxmlformats.org/officeDocument/2006/relationships/hyperlink"/><Relationship Id="rId13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gif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gif" Type="http://schemas.openxmlformats.org/officeDocument/2006/relationships/image"/><Relationship Id="rId8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gif" Type="http://schemas.openxmlformats.org/officeDocument/2006/relationships/image"/><Relationship Id="rId5" Target="../media/image28.gif" Type="http://schemas.openxmlformats.org/officeDocument/2006/relationships/image"/><Relationship Id="rId6" Target="../media/image2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25.gif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25.gif" Type="http://schemas.openxmlformats.org/officeDocument/2006/relationships/image"/><Relationship Id="rId7" Target="../media/image34.png" Type="http://schemas.openxmlformats.org/officeDocument/2006/relationships/image"/><Relationship Id="rId8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15957" y="2969705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9554208" y="871110"/>
            <a:ext cx="9272857" cy="9092355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694109">
            <a:off x="10121805" y="1488170"/>
            <a:ext cx="8014237" cy="7858235"/>
            <a:chOff x="0" y="0"/>
            <a:chExt cx="812800" cy="796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1523004" y="1106458"/>
            <a:ext cx="3958208" cy="18999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3808164" y="8008594"/>
            <a:ext cx="3958208" cy="189994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1911889" y="5306405"/>
            <a:ext cx="11324903" cy="1818800"/>
            <a:chOff x="0" y="0"/>
            <a:chExt cx="2481033" cy="3984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81033" cy="398459"/>
            </a:xfrm>
            <a:custGeom>
              <a:avLst/>
              <a:gdLst/>
              <a:ahLst/>
              <a:cxnLst/>
              <a:rect r="r" b="b" t="t" l="l"/>
              <a:pathLst>
                <a:path h="398459" w="2481033">
                  <a:moveTo>
                    <a:pt x="0" y="0"/>
                  </a:moveTo>
                  <a:lnTo>
                    <a:pt x="2481033" y="0"/>
                  </a:lnTo>
                  <a:lnTo>
                    <a:pt x="2481033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481033" cy="436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395371" y="8337427"/>
            <a:ext cx="420315" cy="420315"/>
          </a:xfrm>
          <a:custGeom>
            <a:avLst/>
            <a:gdLst/>
            <a:ahLst/>
            <a:cxnLst/>
            <a:rect r="r" b="b" t="t" l="l"/>
            <a:pathLst>
              <a:path h="420315" w="420315">
                <a:moveTo>
                  <a:pt x="0" y="0"/>
                </a:moveTo>
                <a:lnTo>
                  <a:pt x="420315" y="0"/>
                </a:lnTo>
                <a:lnTo>
                  <a:pt x="420315" y="420316"/>
                </a:lnTo>
                <a:lnTo>
                  <a:pt x="0" y="4203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139367" y="3044955"/>
            <a:ext cx="5337594" cy="4114800"/>
          </a:xfrm>
          <a:custGeom>
            <a:avLst/>
            <a:gdLst/>
            <a:ahLst/>
            <a:cxnLst/>
            <a:rect r="r" b="b" t="t" l="l"/>
            <a:pathLst>
              <a:path h="4114800" w="5337594">
                <a:moveTo>
                  <a:pt x="0" y="0"/>
                </a:moveTo>
                <a:lnTo>
                  <a:pt x="5337594" y="0"/>
                </a:lnTo>
                <a:lnTo>
                  <a:pt x="5337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47446" y="3451813"/>
            <a:ext cx="9355739" cy="196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2F335D"/>
                </a:solidFill>
                <a:latin typeface="Anton"/>
                <a:ea typeface="Anton"/>
                <a:cs typeface="Anton"/>
                <a:sym typeface="Anton"/>
              </a:rPr>
              <a:t>TCP-SOCKETS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8531" y="5711615"/>
            <a:ext cx="13026258" cy="903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CLIENT-SERVER CHAT APPLICATION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7219564"/>
            <a:ext cx="7252945" cy="45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sz="2657">
                <a:solidFill>
                  <a:srgbClr val="2F335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Prsented by: Ziad Ghoraba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84417" y="3282265"/>
            <a:ext cx="22247141" cy="2246227"/>
            <a:chOff x="0" y="0"/>
            <a:chExt cx="5302669" cy="5353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535395"/>
            </a:xfrm>
            <a:custGeom>
              <a:avLst/>
              <a:gdLst/>
              <a:ahLst/>
              <a:cxnLst/>
              <a:rect r="r" b="b" t="t" l="l"/>
              <a:pathLst>
                <a:path h="535395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535395"/>
                  </a:lnTo>
                  <a:lnTo>
                    <a:pt x="0" y="535395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573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3069" y="1938953"/>
            <a:ext cx="4712027" cy="6119516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41981" y="3655596"/>
            <a:ext cx="10446019" cy="226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sz="326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Going Live! </a:t>
            </a:r>
          </a:p>
          <a:p>
            <a:pPr algn="ctr">
              <a:lnSpc>
                <a:spcPts val="4565"/>
              </a:lnSpc>
            </a:pPr>
            <a:r>
              <a:rPr lang="en-US" sz="326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Watch as the code comes to life, live and in action!</a:t>
            </a:r>
          </a:p>
          <a:p>
            <a:pPr algn="ctr">
              <a:lnSpc>
                <a:spcPts val="4565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559130" y="111303"/>
            <a:ext cx="1570942" cy="917397"/>
          </a:xfrm>
          <a:custGeom>
            <a:avLst/>
            <a:gdLst/>
            <a:ahLst/>
            <a:cxnLst/>
            <a:rect r="r" b="b" t="t" l="l"/>
            <a:pathLst>
              <a:path h="917397" w="1570942">
                <a:moveTo>
                  <a:pt x="0" y="0"/>
                </a:moveTo>
                <a:lnTo>
                  <a:pt x="1570941" y="0"/>
                </a:lnTo>
                <a:lnTo>
                  <a:pt x="1570941" y="917397"/>
                </a:lnTo>
                <a:lnTo>
                  <a:pt x="0" y="9173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9570" y="5269548"/>
            <a:ext cx="22247141" cy="3988752"/>
            <a:chOff x="0" y="0"/>
            <a:chExt cx="5302669" cy="95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3017" y="2427284"/>
            <a:ext cx="5077990" cy="50779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8572" y="1605667"/>
            <a:ext cx="2147544" cy="21475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679217" y="5803320"/>
            <a:ext cx="631234" cy="631234"/>
          </a:xfrm>
          <a:custGeom>
            <a:avLst/>
            <a:gdLst/>
            <a:ahLst/>
            <a:cxnLst/>
            <a:rect r="r" b="b" t="t" l="l"/>
            <a:pathLst>
              <a:path h="631234" w="631234">
                <a:moveTo>
                  <a:pt x="0" y="0"/>
                </a:moveTo>
                <a:lnTo>
                  <a:pt x="631234" y="0"/>
                </a:lnTo>
                <a:lnTo>
                  <a:pt x="631234" y="631234"/>
                </a:lnTo>
                <a:lnTo>
                  <a:pt x="0" y="631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679217" y="6968326"/>
            <a:ext cx="541750" cy="591196"/>
          </a:xfrm>
          <a:custGeom>
            <a:avLst/>
            <a:gdLst/>
            <a:ahLst/>
            <a:cxnLst/>
            <a:rect r="r" b="b" t="t" l="l"/>
            <a:pathLst>
              <a:path h="591196" w="541750">
                <a:moveTo>
                  <a:pt x="0" y="0"/>
                </a:moveTo>
                <a:lnTo>
                  <a:pt x="541751" y="0"/>
                </a:lnTo>
                <a:lnTo>
                  <a:pt x="541751" y="591196"/>
                </a:lnTo>
                <a:lnTo>
                  <a:pt x="0" y="591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663248" y="8092922"/>
            <a:ext cx="647203" cy="647203"/>
          </a:xfrm>
          <a:custGeom>
            <a:avLst/>
            <a:gdLst/>
            <a:ahLst/>
            <a:cxnLst/>
            <a:rect r="r" b="b" t="t" l="l"/>
            <a:pathLst>
              <a:path h="647203" w="647203">
                <a:moveTo>
                  <a:pt x="0" y="0"/>
                </a:moveTo>
                <a:lnTo>
                  <a:pt x="647203" y="0"/>
                </a:lnTo>
                <a:lnTo>
                  <a:pt x="647203" y="647203"/>
                </a:lnTo>
                <a:lnTo>
                  <a:pt x="0" y="6472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679217" y="2834119"/>
            <a:ext cx="8592580" cy="243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2F335D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85411" y="5873041"/>
            <a:ext cx="4283442" cy="42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3"/>
              </a:lnSpc>
              <a:spcBef>
                <a:spcPct val="0"/>
              </a:spcBef>
            </a:pPr>
            <a:r>
              <a:rPr lang="en-US" sz="2388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0" tooltip="https://www.linkedin.com/in/ziad-ghoraba-developer/"/>
              </a:rPr>
              <a:t>LinkedIn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71575" y="7018028"/>
            <a:ext cx="4283442" cy="42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3"/>
              </a:lnSpc>
              <a:spcBef>
                <a:spcPct val="0"/>
              </a:spcBef>
            </a:pPr>
            <a:r>
              <a:rPr lang="en-US" sz="2388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1" tooltip="https://www.linkedin.com/in/ziad-ghoraba-developer/"/>
              </a:rPr>
              <a:t>Mail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71575" y="8167045"/>
            <a:ext cx="4283442" cy="42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3"/>
              </a:lnSpc>
              <a:spcBef>
                <a:spcPct val="0"/>
              </a:spcBef>
            </a:pPr>
            <a:r>
              <a:rPr lang="en-US" sz="2388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2" tooltip="https://github.com/Ziad-Ghoraba"/>
              </a:rPr>
              <a:t>GitHub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6559130" y="111303"/>
            <a:ext cx="1570942" cy="917397"/>
          </a:xfrm>
          <a:custGeom>
            <a:avLst/>
            <a:gdLst/>
            <a:ahLst/>
            <a:cxnLst/>
            <a:rect r="r" b="b" t="t" l="l"/>
            <a:pathLst>
              <a:path h="917397" w="1570942">
                <a:moveTo>
                  <a:pt x="0" y="0"/>
                </a:moveTo>
                <a:lnTo>
                  <a:pt x="1570941" y="0"/>
                </a:lnTo>
                <a:lnTo>
                  <a:pt x="1570941" y="917397"/>
                </a:lnTo>
                <a:lnTo>
                  <a:pt x="0" y="9173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4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-10518097" y="-1918465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69037" y="1390140"/>
            <a:ext cx="7522280" cy="1462718"/>
            <a:chOff x="0" y="0"/>
            <a:chExt cx="2405793" cy="4678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05793" cy="467810"/>
            </a:xfrm>
            <a:custGeom>
              <a:avLst/>
              <a:gdLst/>
              <a:ahLst/>
              <a:cxnLst/>
              <a:rect r="r" b="b" t="t" l="l"/>
              <a:pathLst>
                <a:path h="467810" w="2405793">
                  <a:moveTo>
                    <a:pt x="0" y="0"/>
                  </a:moveTo>
                  <a:lnTo>
                    <a:pt x="2405793" y="0"/>
                  </a:lnTo>
                  <a:lnTo>
                    <a:pt x="2405793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05793" cy="505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2685953" y="3274724"/>
            <a:ext cx="1590623" cy="0"/>
          </a:xfrm>
          <a:prstGeom prst="line">
            <a:avLst/>
          </a:prstGeom>
          <a:ln cap="flat" w="1047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452500" y="3412836"/>
            <a:ext cx="11673003" cy="3227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6540"/>
              </a:lnSpc>
              <a:buFont typeface="Arial"/>
              <a:buChar char="•"/>
            </a:pPr>
            <a:r>
              <a:rPr lang="en-US" sz="3000" spc="171">
                <a:solidFill>
                  <a:srgbClr val="2F335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Application Overview.</a:t>
            </a:r>
          </a:p>
          <a:p>
            <a:pPr algn="just" marL="647700" indent="-323850" lvl="1">
              <a:lnSpc>
                <a:spcPts val="6540"/>
              </a:lnSpc>
              <a:buFont typeface="Arial"/>
              <a:buChar char="•"/>
            </a:pPr>
            <a:r>
              <a:rPr lang="en-US" sz="3000" spc="171">
                <a:solidFill>
                  <a:srgbClr val="2F335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Server Side.</a:t>
            </a:r>
          </a:p>
          <a:p>
            <a:pPr algn="just" marL="647700" indent="-323850" lvl="1">
              <a:lnSpc>
                <a:spcPts val="6540"/>
              </a:lnSpc>
              <a:buFont typeface="Arial"/>
              <a:buChar char="•"/>
            </a:pPr>
            <a:r>
              <a:rPr lang="en-US" sz="3000" spc="171">
                <a:solidFill>
                  <a:srgbClr val="2F335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Client Side.</a:t>
            </a:r>
          </a:p>
          <a:p>
            <a:pPr algn="just" marL="647700" indent="-323850" lvl="1">
              <a:lnSpc>
                <a:spcPts val="6540"/>
              </a:lnSpc>
              <a:buFont typeface="Arial"/>
              <a:buChar char="•"/>
            </a:pPr>
            <a:r>
              <a:rPr lang="en-US" sz="3000" spc="171">
                <a:solidFill>
                  <a:srgbClr val="2F335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Live Demo.</a:t>
            </a:r>
            <a:r>
              <a:rPr lang="en-US" sz="3000" spc="171">
                <a:solidFill>
                  <a:srgbClr val="2F335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          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376986" y="5933600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4" y="0"/>
                </a:lnTo>
                <a:lnTo>
                  <a:pt x="58029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45249" y="1523462"/>
            <a:ext cx="4862653" cy="126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950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AGENDA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559130" y="111303"/>
            <a:ext cx="1570942" cy="917397"/>
          </a:xfrm>
          <a:custGeom>
            <a:avLst/>
            <a:gdLst/>
            <a:ahLst/>
            <a:cxnLst/>
            <a:rect r="r" b="b" t="t" l="l"/>
            <a:pathLst>
              <a:path h="917397" w="1570942">
                <a:moveTo>
                  <a:pt x="0" y="0"/>
                </a:moveTo>
                <a:lnTo>
                  <a:pt x="1570941" y="0"/>
                </a:lnTo>
                <a:lnTo>
                  <a:pt x="1570941" y="917397"/>
                </a:lnTo>
                <a:lnTo>
                  <a:pt x="0" y="9173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20305" y="-2715415"/>
            <a:ext cx="5077990" cy="50779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5080" y="-176420"/>
            <a:ext cx="4537469" cy="3112996"/>
          </a:xfrm>
          <a:custGeom>
            <a:avLst/>
            <a:gdLst/>
            <a:ahLst/>
            <a:cxnLst/>
            <a:rect r="r" b="b" t="t" l="l"/>
            <a:pathLst>
              <a:path h="3112996" w="4537469">
                <a:moveTo>
                  <a:pt x="0" y="0"/>
                </a:moveTo>
                <a:lnTo>
                  <a:pt x="4537470" y="0"/>
                </a:lnTo>
                <a:lnTo>
                  <a:pt x="4537470" y="3112995"/>
                </a:lnTo>
                <a:lnTo>
                  <a:pt x="0" y="3112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7283" y="3385438"/>
            <a:ext cx="9325527" cy="3492465"/>
          </a:xfrm>
          <a:custGeom>
            <a:avLst/>
            <a:gdLst/>
            <a:ahLst/>
            <a:cxnLst/>
            <a:rect r="r" b="b" t="t" l="l"/>
            <a:pathLst>
              <a:path h="3492465" w="9325527">
                <a:moveTo>
                  <a:pt x="0" y="0"/>
                </a:moveTo>
                <a:lnTo>
                  <a:pt x="9325527" y="0"/>
                </a:lnTo>
                <a:lnTo>
                  <a:pt x="9325527" y="3492465"/>
                </a:lnTo>
                <a:lnTo>
                  <a:pt x="0" y="34924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8106966" y="6877903"/>
            <a:ext cx="8507628" cy="3186157"/>
          </a:xfrm>
          <a:custGeom>
            <a:avLst/>
            <a:gdLst/>
            <a:ahLst/>
            <a:cxnLst/>
            <a:rect r="r" b="b" t="t" l="l"/>
            <a:pathLst>
              <a:path h="3186157" w="8507628">
                <a:moveTo>
                  <a:pt x="8507629" y="3186158"/>
                </a:moveTo>
                <a:lnTo>
                  <a:pt x="0" y="3186158"/>
                </a:lnTo>
                <a:lnTo>
                  <a:pt x="0" y="0"/>
                </a:lnTo>
                <a:lnTo>
                  <a:pt x="8507629" y="0"/>
                </a:lnTo>
                <a:lnTo>
                  <a:pt x="8507629" y="3186158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05647" y="7400432"/>
            <a:ext cx="1786532" cy="1527485"/>
          </a:xfrm>
          <a:custGeom>
            <a:avLst/>
            <a:gdLst/>
            <a:ahLst/>
            <a:cxnLst/>
            <a:rect r="r" b="b" t="t" l="l"/>
            <a:pathLst>
              <a:path h="1527485" w="1786532">
                <a:moveTo>
                  <a:pt x="0" y="0"/>
                </a:moveTo>
                <a:lnTo>
                  <a:pt x="1786533" y="0"/>
                </a:lnTo>
                <a:lnTo>
                  <a:pt x="1786533" y="1527485"/>
                </a:lnTo>
                <a:lnTo>
                  <a:pt x="0" y="15274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70996" y="607100"/>
            <a:ext cx="5935970" cy="106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0"/>
              </a:lnSpc>
              <a:spcBef>
                <a:spcPct val="0"/>
              </a:spcBef>
            </a:pPr>
            <a:r>
              <a:rPr lang="en-US" sz="6207">
                <a:solidFill>
                  <a:srgbClr val="2F335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5895" y="4157027"/>
            <a:ext cx="8024289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This is a TCP client-server chat application. The main purpose of this application is to demonstrate the concept of sockets in operating systems, specifically how we use TCP sockets for communication between a client and a server.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48834" y="7713980"/>
            <a:ext cx="7255916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The client sends messages to the server, and the server responds back, allowing us to have a simple conversation. This is done using the TCP protocol, which ensures reliable data transmission.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559130" y="111303"/>
            <a:ext cx="1570942" cy="917397"/>
          </a:xfrm>
          <a:custGeom>
            <a:avLst/>
            <a:gdLst/>
            <a:ahLst/>
            <a:cxnLst/>
            <a:rect r="r" b="b" t="t" l="l"/>
            <a:pathLst>
              <a:path h="917397" w="1570942">
                <a:moveTo>
                  <a:pt x="0" y="0"/>
                </a:moveTo>
                <a:lnTo>
                  <a:pt x="1570941" y="0"/>
                </a:lnTo>
                <a:lnTo>
                  <a:pt x="1570941" y="917397"/>
                </a:lnTo>
                <a:lnTo>
                  <a:pt x="0" y="9173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080" y="-176420"/>
            <a:ext cx="4537469" cy="3112996"/>
          </a:xfrm>
          <a:custGeom>
            <a:avLst/>
            <a:gdLst/>
            <a:ahLst/>
            <a:cxnLst/>
            <a:rect r="r" b="b" t="t" l="l"/>
            <a:pathLst>
              <a:path h="3112996" w="4537469">
                <a:moveTo>
                  <a:pt x="0" y="0"/>
                </a:moveTo>
                <a:lnTo>
                  <a:pt x="4537470" y="0"/>
                </a:lnTo>
                <a:lnTo>
                  <a:pt x="4537470" y="3112995"/>
                </a:lnTo>
                <a:lnTo>
                  <a:pt x="0" y="3112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20305" y="-2715415"/>
            <a:ext cx="5077990" cy="50779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072844" y="4960106"/>
            <a:ext cx="6682465" cy="2593506"/>
          </a:xfrm>
          <a:custGeom>
            <a:avLst/>
            <a:gdLst/>
            <a:ahLst/>
            <a:cxnLst/>
            <a:rect r="r" b="b" t="t" l="l"/>
            <a:pathLst>
              <a:path h="2593506" w="6682465">
                <a:moveTo>
                  <a:pt x="0" y="0"/>
                </a:moveTo>
                <a:lnTo>
                  <a:pt x="6682465" y="0"/>
                </a:lnTo>
                <a:lnTo>
                  <a:pt x="6682465" y="2593506"/>
                </a:lnTo>
                <a:lnTo>
                  <a:pt x="0" y="2593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32" r="0" b="-153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11720">
            <a:off x="2760205" y="4324116"/>
            <a:ext cx="3627146" cy="1024669"/>
          </a:xfrm>
          <a:custGeom>
            <a:avLst/>
            <a:gdLst/>
            <a:ahLst/>
            <a:cxnLst/>
            <a:rect r="r" b="b" t="t" l="l"/>
            <a:pathLst>
              <a:path h="1024669" w="3627146">
                <a:moveTo>
                  <a:pt x="0" y="0"/>
                </a:moveTo>
                <a:lnTo>
                  <a:pt x="3627146" y="0"/>
                </a:lnTo>
                <a:lnTo>
                  <a:pt x="3627146" y="1024668"/>
                </a:lnTo>
                <a:lnTo>
                  <a:pt x="0" y="10246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87731" y="7764223"/>
            <a:ext cx="2732574" cy="771952"/>
          </a:xfrm>
          <a:custGeom>
            <a:avLst/>
            <a:gdLst/>
            <a:ahLst/>
            <a:cxnLst/>
            <a:rect r="r" b="b" t="t" l="l"/>
            <a:pathLst>
              <a:path h="771952" w="2732574">
                <a:moveTo>
                  <a:pt x="0" y="0"/>
                </a:moveTo>
                <a:lnTo>
                  <a:pt x="2732574" y="0"/>
                </a:lnTo>
                <a:lnTo>
                  <a:pt x="2732574" y="771952"/>
                </a:lnTo>
                <a:lnTo>
                  <a:pt x="0" y="771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0639502" y="6936792"/>
            <a:ext cx="1348229" cy="1213407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19711" y="560659"/>
            <a:ext cx="8024289" cy="1061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3"/>
              </a:lnSpc>
              <a:spcBef>
                <a:spcPct val="0"/>
              </a:spcBef>
            </a:pPr>
            <a:r>
              <a:rPr lang="en-US" sz="6209">
                <a:solidFill>
                  <a:srgbClr val="2F335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4861" y="2888950"/>
            <a:ext cx="7649216" cy="354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5"/>
              </a:lnSpc>
              <a:spcBef>
                <a:spcPct val="0"/>
              </a:spcBef>
            </a:pPr>
            <a:r>
              <a:rPr lang="en-US" b="true" sz="2046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Here, we have a screenshot of our solution in Visual Studio.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70809" y="4525086"/>
            <a:ext cx="764921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b="true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solution is divided into two main parts: the Client and the Server.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7035" y="6194005"/>
            <a:ext cx="4573778" cy="1359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1"/>
              </a:lnSpc>
              <a:spcBef>
                <a:spcPct val="0"/>
              </a:spcBef>
            </a:pPr>
            <a:r>
              <a:rPr lang="en-US" sz="1972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"</a:t>
            </a:r>
            <a:r>
              <a:rPr lang="en-US" b="true" sz="1972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Server</a:t>
            </a:r>
            <a:r>
              <a:rPr lang="en-US" sz="1972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 code listens for incoming connections, handles the receiving and sending of messages, and manages the connected client."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63657" y="6218759"/>
            <a:ext cx="4469758" cy="1359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8"/>
              </a:lnSpc>
              <a:spcBef>
                <a:spcPct val="0"/>
              </a:spcBef>
            </a:pPr>
            <a:r>
              <a:rPr lang="en-US" sz="1970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"</a:t>
            </a:r>
            <a:r>
              <a:rPr lang="en-US" b="true" sz="1970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Client</a:t>
            </a:r>
            <a:r>
              <a:rPr lang="en-US" sz="1970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 code is where the user interacts with the application. It connects to the server, sends messages, and waits for responses."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97179" y="8935085"/>
            <a:ext cx="1079688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"Both the client and server use the SimpleTCP library to simplify working with TCP sockets."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559130" y="111303"/>
            <a:ext cx="1570942" cy="917397"/>
          </a:xfrm>
          <a:custGeom>
            <a:avLst/>
            <a:gdLst/>
            <a:ahLst/>
            <a:cxnLst/>
            <a:rect r="r" b="b" t="t" l="l"/>
            <a:pathLst>
              <a:path h="917397" w="1570942">
                <a:moveTo>
                  <a:pt x="0" y="0"/>
                </a:moveTo>
                <a:lnTo>
                  <a:pt x="1570941" y="0"/>
                </a:lnTo>
                <a:lnTo>
                  <a:pt x="1570941" y="917397"/>
                </a:lnTo>
                <a:lnTo>
                  <a:pt x="0" y="9173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080" y="-176420"/>
            <a:ext cx="4537469" cy="3112996"/>
          </a:xfrm>
          <a:custGeom>
            <a:avLst/>
            <a:gdLst/>
            <a:ahLst/>
            <a:cxnLst/>
            <a:rect r="r" b="b" t="t" l="l"/>
            <a:pathLst>
              <a:path h="3112996" w="4537469">
                <a:moveTo>
                  <a:pt x="0" y="0"/>
                </a:moveTo>
                <a:lnTo>
                  <a:pt x="4537470" y="0"/>
                </a:lnTo>
                <a:lnTo>
                  <a:pt x="4537470" y="3112995"/>
                </a:lnTo>
                <a:lnTo>
                  <a:pt x="0" y="3112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20305" y="-2715415"/>
            <a:ext cx="5077990" cy="50779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19711" y="608173"/>
            <a:ext cx="8024289" cy="1061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3"/>
              </a:lnSpc>
              <a:spcBef>
                <a:spcPct val="0"/>
              </a:spcBef>
            </a:pPr>
            <a:r>
              <a:rPr lang="en-US" sz="6209">
                <a:solidFill>
                  <a:srgbClr val="2F335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9711" y="3914116"/>
            <a:ext cx="12474863" cy="4360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2"/>
              </a:lnSpc>
              <a:spcBef>
                <a:spcPct val="0"/>
              </a:spcBef>
            </a:pPr>
            <a:r>
              <a:rPr lang="en-US" b="true" sz="2430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 in Operating System Context:</a:t>
            </a:r>
          </a:p>
          <a:p>
            <a:pPr algn="ctr">
              <a:lnSpc>
                <a:spcPts val="3122"/>
              </a:lnSpc>
              <a:spcBef>
                <a:spcPct val="0"/>
              </a:spcBef>
            </a:pPr>
            <a:r>
              <a:rPr lang="en-US" sz="2230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At the operating system level, sockets provide a mechanism for applications to communicate with each other over a network.</a:t>
            </a:r>
          </a:p>
          <a:p>
            <a:pPr algn="ctr">
              <a:lnSpc>
                <a:spcPts val="3122"/>
              </a:lnSpc>
              <a:spcBef>
                <a:spcPct val="0"/>
              </a:spcBef>
            </a:pPr>
            <a:r>
              <a:rPr lang="en-US" sz="2230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The TCP protocol ensures that messages sent from the client arrive at the server in the correct order and without errors, as it handles retransmission and message integrity.</a:t>
            </a:r>
          </a:p>
          <a:p>
            <a:pPr algn="ctr">
              <a:lnSpc>
                <a:spcPts val="3402"/>
              </a:lnSpc>
              <a:spcBef>
                <a:spcPct val="0"/>
              </a:spcBef>
            </a:pPr>
            <a:r>
              <a:rPr lang="en-US" b="true" sz="2430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Functionality Recap:</a:t>
            </a:r>
          </a:p>
          <a:p>
            <a:pPr algn="ctr">
              <a:lnSpc>
                <a:spcPts val="3122"/>
              </a:lnSpc>
              <a:spcBef>
                <a:spcPct val="0"/>
              </a:spcBef>
            </a:pPr>
            <a:r>
              <a:rPr lang="en-US" sz="2230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To summarize, the Server listens for a connection, accepts it, and then waits for messages from the Client. When the server receives a message, it processes it and can send a response back.</a:t>
            </a:r>
          </a:p>
          <a:p>
            <a:pPr algn="ctr">
              <a:lnSpc>
                <a:spcPts val="3122"/>
              </a:lnSpc>
              <a:spcBef>
                <a:spcPct val="0"/>
              </a:spcBef>
            </a:pPr>
            <a:r>
              <a:rPr lang="en-US" sz="2230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The Client connects to the server, sends messages, and displays any responses from the server.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594574" y="3765609"/>
            <a:ext cx="4350908" cy="4350908"/>
          </a:xfrm>
          <a:custGeom>
            <a:avLst/>
            <a:gdLst/>
            <a:ahLst/>
            <a:cxnLst/>
            <a:rect r="r" b="b" t="t" l="l"/>
            <a:pathLst>
              <a:path h="4350908" w="4350908">
                <a:moveTo>
                  <a:pt x="0" y="0"/>
                </a:moveTo>
                <a:lnTo>
                  <a:pt x="4350908" y="0"/>
                </a:lnTo>
                <a:lnTo>
                  <a:pt x="4350908" y="4350908"/>
                </a:lnTo>
                <a:lnTo>
                  <a:pt x="0" y="4350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559130" y="111303"/>
            <a:ext cx="1570942" cy="917397"/>
          </a:xfrm>
          <a:custGeom>
            <a:avLst/>
            <a:gdLst/>
            <a:ahLst/>
            <a:cxnLst/>
            <a:rect r="r" b="b" t="t" l="l"/>
            <a:pathLst>
              <a:path h="917397" w="1570942">
                <a:moveTo>
                  <a:pt x="0" y="0"/>
                </a:moveTo>
                <a:lnTo>
                  <a:pt x="1570941" y="0"/>
                </a:lnTo>
                <a:lnTo>
                  <a:pt x="1570941" y="917397"/>
                </a:lnTo>
                <a:lnTo>
                  <a:pt x="0" y="9173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898761" y="531638"/>
            <a:ext cx="1098588" cy="1381871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flipV="true">
            <a:off x="8076849" y="1791073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31529" y="2927612"/>
            <a:ext cx="6962444" cy="1870201"/>
          </a:xfrm>
          <a:custGeom>
            <a:avLst/>
            <a:gdLst/>
            <a:ahLst/>
            <a:cxnLst/>
            <a:rect r="r" b="b" t="t" l="l"/>
            <a:pathLst>
              <a:path h="1870201" w="6962444">
                <a:moveTo>
                  <a:pt x="0" y="0"/>
                </a:moveTo>
                <a:lnTo>
                  <a:pt x="6962444" y="0"/>
                </a:lnTo>
                <a:lnTo>
                  <a:pt x="6962444" y="1870202"/>
                </a:lnTo>
                <a:lnTo>
                  <a:pt x="0" y="1870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905" t="0" r="-1141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0847" y="5841417"/>
            <a:ext cx="7741428" cy="4064250"/>
          </a:xfrm>
          <a:custGeom>
            <a:avLst/>
            <a:gdLst/>
            <a:ahLst/>
            <a:cxnLst/>
            <a:rect r="r" b="b" t="t" l="l"/>
            <a:pathLst>
              <a:path h="4064250" w="7741428">
                <a:moveTo>
                  <a:pt x="0" y="0"/>
                </a:moveTo>
                <a:lnTo>
                  <a:pt x="7741427" y="0"/>
                </a:lnTo>
                <a:lnTo>
                  <a:pt x="7741427" y="4064249"/>
                </a:lnTo>
                <a:lnTo>
                  <a:pt x="0" y="40642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70356" y="248286"/>
            <a:ext cx="9347289" cy="134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7"/>
              </a:lnSpc>
              <a:spcBef>
                <a:spcPct val="0"/>
              </a:spcBef>
            </a:pPr>
            <a:r>
              <a:rPr lang="en-US" sz="7891">
                <a:solidFill>
                  <a:srgbClr val="2F335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SERVER SIDE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71982" y="3068239"/>
            <a:ext cx="7080604" cy="171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1"/>
              </a:lnSpc>
              <a:spcBef>
                <a:spcPct val="0"/>
              </a:spcBef>
            </a:pPr>
            <a:r>
              <a:rPr lang="en-US" b="true" sz="1650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Server Initialization:</a:t>
            </a:r>
            <a:r>
              <a:rPr lang="en-US" sz="1650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 Creates a SimpleTcpServer instance to manage client connections using TCP sockets.</a:t>
            </a:r>
          </a:p>
          <a:p>
            <a:pPr algn="l">
              <a:lnSpc>
                <a:spcPts val="2311"/>
              </a:lnSpc>
              <a:spcBef>
                <a:spcPct val="0"/>
              </a:spcBef>
            </a:pPr>
            <a:r>
              <a:rPr lang="en-US" b="true" sz="1650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Start Method:</a:t>
            </a:r>
            <a:r>
              <a:rPr lang="en-US" sz="1650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 Binds the server to port 5000, enabling it to listen for incoming connections.</a:t>
            </a:r>
          </a:p>
          <a:p>
            <a:pPr algn="l">
              <a:lnSpc>
                <a:spcPts val="2311"/>
              </a:lnSpc>
              <a:spcBef>
                <a:spcPct val="0"/>
              </a:spcBef>
            </a:pPr>
            <a:r>
              <a:rPr lang="en-US" b="true" sz="1650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Console Messages: </a:t>
            </a:r>
            <a:r>
              <a:rPr lang="en-US" sz="1650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Provides feedback to confirm the server is running and explains how to terminate it..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719324" y="3106339"/>
            <a:ext cx="11447355" cy="11447355"/>
          </a:xfrm>
          <a:custGeom>
            <a:avLst/>
            <a:gdLst/>
            <a:ahLst/>
            <a:cxnLst/>
            <a:rect r="r" b="b" t="t" l="l"/>
            <a:pathLst>
              <a:path h="11447355" w="11447355">
                <a:moveTo>
                  <a:pt x="0" y="0"/>
                </a:moveTo>
                <a:lnTo>
                  <a:pt x="11447356" y="0"/>
                </a:lnTo>
                <a:lnTo>
                  <a:pt x="11447356" y="11447355"/>
                </a:lnTo>
                <a:lnTo>
                  <a:pt x="0" y="11447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628079" y="7492176"/>
            <a:ext cx="2060275" cy="267568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47529" y="6497601"/>
            <a:ext cx="7980502" cy="265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 Connected</a:t>
            </a:r>
            <a:r>
              <a:rPr lang="en-US" sz="1899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: Triggered when a client connects, storing their socket and logging the connection.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 Disconnected:</a:t>
            </a:r>
            <a:r>
              <a:rPr lang="en-US" sz="1899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 Clears the connected Client variable if the client disconnects, ensuring no invalid references.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Received:</a:t>
            </a:r>
            <a:r>
              <a:rPr lang="en-US" sz="1899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 Processes incoming data by decoding it to a string and displaying it on the server console.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Purpose:</a:t>
            </a:r>
            <a:r>
              <a:rPr lang="en-US" sz="1899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 Manages the full client lifecycle, including connecting, disconnecting, and exchanging messages.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559130" y="111303"/>
            <a:ext cx="1570942" cy="917397"/>
          </a:xfrm>
          <a:custGeom>
            <a:avLst/>
            <a:gdLst/>
            <a:ahLst/>
            <a:cxnLst/>
            <a:rect r="r" b="b" t="t" l="l"/>
            <a:pathLst>
              <a:path h="917397" w="1570942">
                <a:moveTo>
                  <a:pt x="0" y="0"/>
                </a:moveTo>
                <a:lnTo>
                  <a:pt x="1570941" y="0"/>
                </a:lnTo>
                <a:lnTo>
                  <a:pt x="1570941" y="917397"/>
                </a:lnTo>
                <a:lnTo>
                  <a:pt x="0" y="9173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898761" y="531638"/>
            <a:ext cx="1098588" cy="1381871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flipV="true">
            <a:off x="8076849" y="1791073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470356" y="248286"/>
            <a:ext cx="9347289" cy="134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7"/>
              </a:lnSpc>
              <a:spcBef>
                <a:spcPct val="0"/>
              </a:spcBef>
            </a:pPr>
            <a:r>
              <a:rPr lang="en-US" sz="7891">
                <a:solidFill>
                  <a:srgbClr val="2F335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SERVER SIDE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894094" y="1222573"/>
            <a:ext cx="2060275" cy="2675681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432195" y="2356082"/>
            <a:ext cx="7235002" cy="5361154"/>
          </a:xfrm>
          <a:custGeom>
            <a:avLst/>
            <a:gdLst/>
            <a:ahLst/>
            <a:cxnLst/>
            <a:rect r="r" b="b" t="t" l="l"/>
            <a:pathLst>
              <a:path h="5361154" w="7235002">
                <a:moveTo>
                  <a:pt x="0" y="0"/>
                </a:moveTo>
                <a:lnTo>
                  <a:pt x="7235003" y="0"/>
                </a:lnTo>
                <a:lnTo>
                  <a:pt x="7235003" y="5361154"/>
                </a:lnTo>
                <a:lnTo>
                  <a:pt x="0" y="5361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428" t="0" r="-3714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3072938"/>
            <a:ext cx="7375376" cy="404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8141" indent="-149071" lvl="1">
              <a:lnSpc>
                <a:spcPts val="1933"/>
              </a:lnSpc>
              <a:spcBef>
                <a:spcPct val="0"/>
              </a:spcBef>
              <a:buAutoNum type="arabicPeriod" startAt="1"/>
            </a:pPr>
            <a:r>
              <a:rPr lang="en-US" b="true" sz="1380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</a:t>
            </a:r>
            <a:r>
              <a:rPr lang="en-US" b="true" sz="1380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inite Loop:</a:t>
            </a:r>
          </a:p>
          <a:p>
            <a:pPr algn="l" marL="596282" indent="-198761" lvl="2">
              <a:lnSpc>
                <a:spcPts val="1933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1380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Continuously waits for the server user to input messages to send to the connected client.</a:t>
            </a:r>
          </a:p>
          <a:p>
            <a:pPr algn="l" marL="298141" indent="-149071" lvl="1">
              <a:lnSpc>
                <a:spcPts val="1933"/>
              </a:lnSpc>
              <a:spcBef>
                <a:spcPct val="0"/>
              </a:spcBef>
              <a:buAutoNum type="arabicPeriod" startAt="1"/>
            </a:pPr>
            <a:r>
              <a:rPr lang="en-US" b="true" sz="1380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Skip Empty Input:</a:t>
            </a:r>
          </a:p>
          <a:p>
            <a:pPr algn="l" marL="596282" indent="-198761" lvl="2">
              <a:lnSpc>
                <a:spcPts val="1933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1380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Uses string.IsNullOrEmpty(input) to ensure blank inputs are ignored.</a:t>
            </a:r>
          </a:p>
          <a:p>
            <a:pPr algn="l" marL="298141" indent="-149071" lvl="1">
              <a:lnSpc>
                <a:spcPts val="1933"/>
              </a:lnSpc>
              <a:spcBef>
                <a:spcPct val="0"/>
              </a:spcBef>
              <a:buAutoNum type="arabicPeriod" startAt="1"/>
            </a:pPr>
            <a:r>
              <a:rPr lang="en-US" b="true" sz="1380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 Connection Check:</a:t>
            </a:r>
          </a:p>
          <a:p>
            <a:pPr algn="l" marL="596282" indent="-198761" lvl="2">
              <a:lnSpc>
                <a:spcPts val="1933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1380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If no client is connected (connectedClient == null), displays a message:</a:t>
            </a:r>
          </a:p>
          <a:p>
            <a:pPr algn="l" marL="596282" indent="-198761" lvl="2">
              <a:lnSpc>
                <a:spcPts val="1933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1380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"No clients connected."</a:t>
            </a:r>
          </a:p>
          <a:p>
            <a:pPr algn="l" marL="596282" indent="-198761" lvl="2">
              <a:lnSpc>
                <a:spcPts val="1933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1380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Skips further processing in this iteration.</a:t>
            </a:r>
          </a:p>
          <a:p>
            <a:pPr algn="l" marL="298141" indent="-149071" lvl="1">
              <a:lnSpc>
                <a:spcPts val="1933"/>
              </a:lnSpc>
              <a:spcBef>
                <a:spcPct val="0"/>
              </a:spcBef>
              <a:buAutoNum type="arabicPeriod" startAt="1"/>
            </a:pPr>
            <a:r>
              <a:rPr lang="en-US" b="true" sz="1380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Conversion:</a:t>
            </a:r>
          </a:p>
          <a:p>
            <a:pPr algn="l" marL="596282" indent="-198761" lvl="2">
              <a:lnSpc>
                <a:spcPts val="1933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1380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Converts the input message into a byte array using Encoding.UTF8.GetBytes() for transmission.</a:t>
            </a:r>
          </a:p>
          <a:p>
            <a:pPr algn="l" marL="298141" indent="-149071" lvl="1">
              <a:lnSpc>
                <a:spcPts val="1933"/>
              </a:lnSpc>
              <a:spcBef>
                <a:spcPct val="0"/>
              </a:spcBef>
              <a:buAutoNum type="arabicPeriod" startAt="1"/>
            </a:pPr>
            <a:r>
              <a:rPr lang="en-US" b="true" sz="1380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Message Sending:</a:t>
            </a:r>
          </a:p>
          <a:p>
            <a:pPr algn="l" marL="596282" indent="-198761" lvl="2">
              <a:lnSpc>
                <a:spcPts val="1933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1380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Sends the message to the connected client using connectedClient.Send(data).</a:t>
            </a:r>
          </a:p>
          <a:p>
            <a:pPr algn="l" marL="298141" indent="-149071" lvl="1">
              <a:lnSpc>
                <a:spcPts val="1933"/>
              </a:lnSpc>
              <a:spcBef>
                <a:spcPct val="0"/>
              </a:spcBef>
              <a:buAutoNum type="arabicPeriod" startAt="1"/>
            </a:pPr>
            <a:r>
              <a:rPr lang="en-US" b="true" sz="1380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Error Handling:</a:t>
            </a:r>
          </a:p>
          <a:p>
            <a:pPr algn="l" marL="596282" indent="-198761" lvl="2">
              <a:lnSpc>
                <a:spcPts val="1933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1380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Catches exceptions during message transmission and logs the error details.</a:t>
            </a:r>
          </a:p>
          <a:p>
            <a:pPr algn="l">
              <a:lnSpc>
                <a:spcPts val="1933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673954" y="8355411"/>
            <a:ext cx="9258449" cy="925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0"/>
              </a:lnSpc>
              <a:spcBef>
                <a:spcPct val="0"/>
              </a:spcBef>
            </a:pPr>
            <a:r>
              <a:rPr lang="en-US" b="true" sz="2007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607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Facilitates two-way communication by allowing the server user to send messages to the client.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607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Ensures robustness by handling missing clients and transmission errors gracefully.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559130" y="111303"/>
            <a:ext cx="1570942" cy="917397"/>
          </a:xfrm>
          <a:custGeom>
            <a:avLst/>
            <a:gdLst/>
            <a:ahLst/>
            <a:cxnLst/>
            <a:rect r="r" b="b" t="t" l="l"/>
            <a:pathLst>
              <a:path h="917397" w="1570942">
                <a:moveTo>
                  <a:pt x="0" y="0"/>
                </a:moveTo>
                <a:lnTo>
                  <a:pt x="1570941" y="0"/>
                </a:lnTo>
                <a:lnTo>
                  <a:pt x="1570941" y="917397"/>
                </a:lnTo>
                <a:lnTo>
                  <a:pt x="0" y="9173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69849" y="758227"/>
            <a:ext cx="1989281" cy="2776915"/>
          </a:xfrm>
          <a:custGeom>
            <a:avLst/>
            <a:gdLst/>
            <a:ahLst/>
            <a:cxnLst/>
            <a:rect r="r" b="b" t="t" l="l"/>
            <a:pathLst>
              <a:path h="2776915" w="1989281">
                <a:moveTo>
                  <a:pt x="0" y="0"/>
                </a:moveTo>
                <a:lnTo>
                  <a:pt x="1989281" y="0"/>
                </a:lnTo>
                <a:lnTo>
                  <a:pt x="1989281" y="2776915"/>
                </a:lnTo>
                <a:lnTo>
                  <a:pt x="0" y="2776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166819" y="96130"/>
            <a:ext cx="741393" cy="93257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flipV="true">
            <a:off x="8076849" y="1791073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00336" y="3619333"/>
            <a:ext cx="4842643" cy="2005973"/>
          </a:xfrm>
          <a:custGeom>
            <a:avLst/>
            <a:gdLst/>
            <a:ahLst/>
            <a:cxnLst/>
            <a:rect r="r" b="b" t="t" l="l"/>
            <a:pathLst>
              <a:path h="2005973" w="4842643">
                <a:moveTo>
                  <a:pt x="0" y="0"/>
                </a:moveTo>
                <a:lnTo>
                  <a:pt x="4842644" y="0"/>
                </a:lnTo>
                <a:lnTo>
                  <a:pt x="4842644" y="2005973"/>
                </a:lnTo>
                <a:lnTo>
                  <a:pt x="0" y="20059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174" t="0" r="-11319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26000" y="6570187"/>
            <a:ext cx="6687696" cy="2366340"/>
          </a:xfrm>
          <a:custGeom>
            <a:avLst/>
            <a:gdLst/>
            <a:ahLst/>
            <a:cxnLst/>
            <a:rect r="r" b="b" t="t" l="l"/>
            <a:pathLst>
              <a:path h="2366340" w="6687696">
                <a:moveTo>
                  <a:pt x="0" y="0"/>
                </a:moveTo>
                <a:lnTo>
                  <a:pt x="6687697" y="0"/>
                </a:lnTo>
                <a:lnTo>
                  <a:pt x="6687697" y="2366340"/>
                </a:lnTo>
                <a:lnTo>
                  <a:pt x="0" y="23663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050" t="0" r="-1784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70356" y="248286"/>
            <a:ext cx="9347289" cy="134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7"/>
              </a:lnSpc>
              <a:spcBef>
                <a:spcPct val="0"/>
              </a:spcBef>
            </a:pPr>
            <a:r>
              <a:rPr lang="en-US" sz="7891">
                <a:solidFill>
                  <a:srgbClr val="2F335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CLIENT SIDE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3620" y="2943536"/>
            <a:ext cx="6849785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 Initialization and Data Handling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42235" y="3879527"/>
            <a:ext cx="9767531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 Setup:</a:t>
            </a:r>
            <a:r>
              <a:rPr lang="en-US" sz="1899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 Creates a SimpleTcpClient to connect to the server.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DataReceived Event:</a:t>
            </a:r>
            <a:r>
              <a:rPr lang="en-US" sz="1899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 Triggers when the server sends data to the client.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Conversion:</a:t>
            </a:r>
            <a:r>
              <a:rPr lang="en-US" sz="1899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 Converts the received byte array to a string using UTF-8 encoding.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Output: </a:t>
            </a:r>
            <a:r>
              <a:rPr lang="en-US" sz="1899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Displays the server message in the client console for real-time feedback.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5303" y="6905949"/>
            <a:ext cx="9253864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Connect Method: </a:t>
            </a:r>
            <a:r>
              <a:rPr lang="en-US" sz="1899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Establishes a connection to the server using the specified IP address and port.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Success Feedback</a:t>
            </a:r>
            <a:r>
              <a:rPr lang="en-US" sz="1899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: Logs a success message when the connection is established.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Error Handling:</a:t>
            </a:r>
            <a:r>
              <a:rPr lang="en-US" sz="1899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 Catches connection errors, displays the error message, and stops further execution.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00033" y="6025356"/>
            <a:ext cx="6166564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 Connection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559130" y="111303"/>
            <a:ext cx="1570942" cy="917397"/>
          </a:xfrm>
          <a:custGeom>
            <a:avLst/>
            <a:gdLst/>
            <a:ahLst/>
            <a:cxnLst/>
            <a:rect r="r" b="b" t="t" l="l"/>
            <a:pathLst>
              <a:path h="917397" w="1570942">
                <a:moveTo>
                  <a:pt x="0" y="0"/>
                </a:moveTo>
                <a:lnTo>
                  <a:pt x="1570941" y="0"/>
                </a:lnTo>
                <a:lnTo>
                  <a:pt x="1570941" y="917397"/>
                </a:lnTo>
                <a:lnTo>
                  <a:pt x="0" y="9173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69849" y="758227"/>
            <a:ext cx="1989281" cy="2776915"/>
          </a:xfrm>
          <a:custGeom>
            <a:avLst/>
            <a:gdLst/>
            <a:ahLst/>
            <a:cxnLst/>
            <a:rect r="r" b="b" t="t" l="l"/>
            <a:pathLst>
              <a:path h="2776915" w="1989281">
                <a:moveTo>
                  <a:pt x="0" y="0"/>
                </a:moveTo>
                <a:lnTo>
                  <a:pt x="1989281" y="0"/>
                </a:lnTo>
                <a:lnTo>
                  <a:pt x="1989281" y="2776915"/>
                </a:lnTo>
                <a:lnTo>
                  <a:pt x="0" y="2776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166819" y="96130"/>
            <a:ext cx="741393" cy="93257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flipV="true">
            <a:off x="8076849" y="1791073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403558" y="3178528"/>
            <a:ext cx="10289354" cy="5139313"/>
          </a:xfrm>
          <a:custGeom>
            <a:avLst/>
            <a:gdLst/>
            <a:ahLst/>
            <a:cxnLst/>
            <a:rect r="r" b="b" t="t" l="l"/>
            <a:pathLst>
              <a:path h="5139313" w="10289354">
                <a:moveTo>
                  <a:pt x="0" y="0"/>
                </a:moveTo>
                <a:lnTo>
                  <a:pt x="10289354" y="0"/>
                </a:lnTo>
                <a:lnTo>
                  <a:pt x="10289354" y="5139313"/>
                </a:lnTo>
                <a:lnTo>
                  <a:pt x="0" y="5139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155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70356" y="248286"/>
            <a:ext cx="9347289" cy="134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7"/>
              </a:lnSpc>
              <a:spcBef>
                <a:spcPct val="0"/>
              </a:spcBef>
            </a:pPr>
            <a:r>
              <a:rPr lang="en-US" sz="7891">
                <a:solidFill>
                  <a:srgbClr val="2F335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CLIENT SIDE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29861" y="2089535"/>
            <a:ext cx="3644146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 Chat Loop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03558" y="8527391"/>
            <a:ext cx="10053519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Message Input: </a:t>
            </a:r>
            <a:r>
              <a:rPr lang="en-US" sz="1899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Continuously reads user input from the console.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Message Sending:</a:t>
            </a:r>
            <a:r>
              <a:rPr lang="en-US" sz="1899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 Sends the input to the server via the Write method.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F33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Error Handling:</a:t>
            </a:r>
            <a:r>
              <a:rPr lang="en-US" sz="1899">
                <a:solidFill>
                  <a:srgbClr val="2F335D"/>
                </a:solidFill>
                <a:latin typeface="Canva Sans"/>
                <a:ea typeface="Canva Sans"/>
                <a:cs typeface="Canva Sans"/>
                <a:sym typeface="Canva Sans"/>
              </a:rPr>
              <a:t> Displays an error message if sending fails, ensuring the loop continues.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559130" y="111303"/>
            <a:ext cx="1570942" cy="917397"/>
          </a:xfrm>
          <a:custGeom>
            <a:avLst/>
            <a:gdLst/>
            <a:ahLst/>
            <a:cxnLst/>
            <a:rect r="r" b="b" t="t" l="l"/>
            <a:pathLst>
              <a:path h="917397" w="1570942">
                <a:moveTo>
                  <a:pt x="0" y="0"/>
                </a:moveTo>
                <a:lnTo>
                  <a:pt x="1570941" y="0"/>
                </a:lnTo>
                <a:lnTo>
                  <a:pt x="1570941" y="917397"/>
                </a:lnTo>
                <a:lnTo>
                  <a:pt x="0" y="9173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DAGW8_CWxcQ</dc:identifier>
  <dcterms:modified xsi:type="dcterms:W3CDTF">2011-08-01T06:04:30Z</dcterms:modified>
  <cp:revision>1</cp:revision>
  <dc:title>Blue Purple Modern Animated Computer Science Presentation</dc:title>
</cp:coreProperties>
</file>